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28"/>
  </p:notesMasterIdLst>
  <p:sldIdLst>
    <p:sldId id="450" r:id="rId2"/>
    <p:sldId id="451" r:id="rId3"/>
    <p:sldId id="452" r:id="rId4"/>
    <p:sldId id="453" r:id="rId5"/>
    <p:sldId id="454" r:id="rId6"/>
    <p:sldId id="455" r:id="rId7"/>
    <p:sldId id="456" r:id="rId8"/>
    <p:sldId id="457" r:id="rId9"/>
    <p:sldId id="458" r:id="rId10"/>
    <p:sldId id="459" r:id="rId11"/>
    <p:sldId id="460" r:id="rId12"/>
    <p:sldId id="461" r:id="rId13"/>
    <p:sldId id="462" r:id="rId14"/>
    <p:sldId id="463" r:id="rId15"/>
    <p:sldId id="464" r:id="rId16"/>
    <p:sldId id="465" r:id="rId17"/>
    <p:sldId id="466" r:id="rId18"/>
    <p:sldId id="467" r:id="rId19"/>
    <p:sldId id="468" r:id="rId20"/>
    <p:sldId id="469" r:id="rId21"/>
    <p:sldId id="470" r:id="rId22"/>
    <p:sldId id="471" r:id="rId23"/>
    <p:sldId id="472" r:id="rId24"/>
    <p:sldId id="473" r:id="rId25"/>
    <p:sldId id="474" r:id="rId26"/>
    <p:sldId id="475" r:id="rId27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7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7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7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7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7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07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07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07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07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99CC"/>
    <a:srgbClr val="CC9900"/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4" autoAdjust="0"/>
    <p:restoredTop sz="82353" autoAdjust="0"/>
  </p:normalViewPr>
  <p:slideViewPr>
    <p:cSldViewPr>
      <p:cViewPr varScale="1">
        <p:scale>
          <a:sx n="93" d="100"/>
          <a:sy n="93" d="100"/>
        </p:scale>
        <p:origin x="-99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5" d="100"/>
          <a:sy n="115" d="100"/>
        </p:scale>
        <p:origin x="-1888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AU" dirty="0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 dirty="0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8560DBF-F109-8946-ADF0-EE66B221E988}" type="slidenum">
              <a:rPr lang="en-AU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9702968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1461247"/>
            <a:ext cx="9144000" cy="45291"/>
            <a:chOff x="0" y="1613647"/>
            <a:chExt cx="9144000" cy="45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0" y="4953000"/>
            <a:ext cx="9144000" cy="45291"/>
            <a:chOff x="0" y="1613647"/>
            <a:chExt cx="9144000" cy="45291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0" y="1572768"/>
            <a:ext cx="4910328" cy="2130552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3711388"/>
            <a:ext cx="4910328" cy="88696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None/>
              <a:defRPr sz="2400" b="1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B9344-A600-C44C-BFF3-F262E2EAB85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121024" y="85165"/>
            <a:ext cx="4433047" cy="4433047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8400000" scaled="0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hilly" dir="t">
              <a:rot lat="0" lon="0" rev="16800000"/>
            </a:lightRig>
          </a:scene3d>
          <a:sp3d>
            <a:bevelT w="127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179294" y="112058"/>
            <a:ext cx="4201255" cy="4201255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30000"/>
                </a:schemeClr>
              </a:gs>
              <a:gs pos="100000">
                <a:schemeClr val="accent2">
                  <a:lumMod val="75000"/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innerShdw blurRad="38100" dist="12700" dir="27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5" name="Oval 34"/>
          <p:cNvSpPr/>
          <p:nvPr/>
        </p:nvSpPr>
        <p:spPr>
          <a:xfrm>
            <a:off x="264460" y="138952"/>
            <a:ext cx="3988777" cy="4056383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30000"/>
                </a:schemeClr>
              </a:gs>
              <a:gs pos="100000">
                <a:schemeClr val="accent2">
                  <a:lumMod val="75000"/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innerShdw blurRad="38100" dist="12700" dir="27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7" name="Oval 36"/>
          <p:cNvSpPr/>
          <p:nvPr/>
        </p:nvSpPr>
        <p:spPr>
          <a:xfrm>
            <a:off x="264460" y="138953"/>
            <a:ext cx="3897026" cy="3897026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30000"/>
                </a:schemeClr>
              </a:gs>
              <a:gs pos="100000">
                <a:schemeClr val="accent2">
                  <a:lumMod val="75000"/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innerShdw blurRad="127000" dist="63500" dir="162000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1178859"/>
            <a:ext cx="9144000" cy="45291"/>
            <a:chOff x="0" y="1613647"/>
            <a:chExt cx="9144000" cy="45291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0" y="5715000"/>
            <a:ext cx="9144000" cy="45291"/>
            <a:chOff x="0" y="1613647"/>
            <a:chExt cx="9144000" cy="45291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0"/>
            <a:ext cx="3581400" cy="1252538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895600"/>
            <a:ext cx="3581400" cy="243840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4285131" y="1116106"/>
            <a:ext cx="4724400" cy="4724400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8400000" scaled="0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hilly" dir="t">
              <a:rot lat="0" lon="0" rev="16800000"/>
            </a:lightRig>
          </a:scene3d>
          <a:sp3d>
            <a:bevelT w="127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3386" y="1148001"/>
            <a:ext cx="4434840" cy="4434987"/>
          </a:xfrm>
          <a:prstGeom prst="ellipse">
            <a:avLst/>
          </a:prstGeom>
          <a:effectLst>
            <a:innerShdw blurRad="63500" dist="50800" dir="18900000">
              <a:prstClr val="black">
                <a:alpha val="30000"/>
              </a:prstClr>
            </a:inn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None/>
              <a:defRPr sz="1800" b="1" kern="1200">
                <a:solidFill>
                  <a:schemeClr val="tx1"/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1584169"/>
            <a:ext cx="9144000" cy="45291"/>
            <a:chOff x="0" y="1613647"/>
            <a:chExt cx="9144000" cy="45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56500" y="609600"/>
            <a:ext cx="1587500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629400" cy="55165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56499" y="6356350"/>
            <a:ext cx="114822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 rot="5400000">
            <a:off x="4065260" y="3406355"/>
            <a:ext cx="6858000" cy="45291"/>
            <a:chOff x="0" y="1613647"/>
            <a:chExt cx="9144000" cy="45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2000"/>
              </a:spcBef>
              <a:defRPr/>
            </a:lvl1pPr>
            <a:lvl2pPr>
              <a:spcBef>
                <a:spcPts val="600"/>
              </a:spcBef>
              <a:defRPr/>
            </a:lvl2pPr>
            <a:lvl3pPr>
              <a:spcBef>
                <a:spcPts val="600"/>
              </a:spcBef>
              <a:defRPr/>
            </a:lvl3pPr>
            <a:lvl4pPr>
              <a:spcBef>
                <a:spcPts val="600"/>
              </a:spcBef>
              <a:defRPr/>
            </a:lvl4pPr>
            <a:lvl5pPr>
              <a:spcBef>
                <a:spcPts val="600"/>
              </a:spcBef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10"/>
          <p:cNvGrpSpPr/>
          <p:nvPr/>
        </p:nvGrpSpPr>
        <p:grpSpPr>
          <a:xfrm>
            <a:off x="0" y="1584169"/>
            <a:ext cx="9144000" cy="45291"/>
            <a:chOff x="0" y="1613647"/>
            <a:chExt cx="9144000" cy="45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0" y="1461247"/>
            <a:ext cx="9144000" cy="45291"/>
            <a:chOff x="0" y="1613647"/>
            <a:chExt cx="9144000" cy="45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9"/>
          <p:cNvGrpSpPr/>
          <p:nvPr/>
        </p:nvGrpSpPr>
        <p:grpSpPr>
          <a:xfrm>
            <a:off x="0" y="4953000"/>
            <a:ext cx="9144000" cy="45291"/>
            <a:chOff x="0" y="1613647"/>
            <a:chExt cx="9144000" cy="45291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376" y="1573306"/>
            <a:ext cx="3653117" cy="2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65376" y="3998259"/>
            <a:ext cx="3653117" cy="883024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134471" y="685800"/>
            <a:ext cx="5268049" cy="526804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8400000" scaled="0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chilly" dir="t">
              <a:rot lat="0" lon="0" rev="16800000"/>
            </a:lightRig>
          </a:scene3d>
          <a:sp3d>
            <a:bevelT w="127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Oval 16"/>
          <p:cNvSpPr/>
          <p:nvPr/>
        </p:nvSpPr>
        <p:spPr>
          <a:xfrm>
            <a:off x="229676" y="712694"/>
            <a:ext cx="4983480" cy="4983480"/>
          </a:xfrm>
          <a:prstGeom prst="ellipse">
            <a:avLst/>
          </a:prstGeom>
          <a:gradFill flip="none" rotWithShape="1">
            <a:gsLst>
              <a:gs pos="0">
                <a:schemeClr val="accent2">
                  <a:alpha val="30000"/>
                </a:schemeClr>
              </a:gs>
              <a:gs pos="100000">
                <a:schemeClr val="accent2">
                  <a:lumMod val="75000"/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innerShdw blurRad="38100" dist="12700" dir="27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241232" y="716992"/>
            <a:ext cx="4906459" cy="4852935"/>
          </a:xfrm>
          <a:prstGeom prst="ellipse">
            <a:avLst/>
          </a:prstGeom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>
            <a:normAutofit/>
          </a:bodyPr>
          <a:lstStyle>
            <a:lvl1pPr algn="r">
              <a:buNone/>
              <a:defRPr sz="1800"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33600"/>
            <a:ext cx="8228013" cy="1362075"/>
          </a:xfrm>
        </p:spPr>
        <p:txBody>
          <a:bodyPr anchor="b" anchorCtr="0">
            <a:normAutofit/>
          </a:bodyPr>
          <a:lstStyle>
            <a:lvl1pPr algn="ctr">
              <a:defRPr sz="48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29013"/>
            <a:ext cx="8228013" cy="1347787"/>
          </a:xfrm>
        </p:spPr>
        <p:txBody>
          <a:bodyPr anchor="t" anchorCtr="0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7"/>
          <p:cNvGrpSpPr/>
          <p:nvPr/>
        </p:nvGrpSpPr>
        <p:grpSpPr>
          <a:xfrm>
            <a:off x="0" y="1447800"/>
            <a:ext cx="9144000" cy="45291"/>
            <a:chOff x="0" y="1613647"/>
            <a:chExt cx="9144000" cy="45291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10"/>
          <p:cNvGrpSpPr/>
          <p:nvPr/>
        </p:nvGrpSpPr>
        <p:grpSpPr>
          <a:xfrm>
            <a:off x="0" y="4939553"/>
            <a:ext cx="9144000" cy="45291"/>
            <a:chOff x="0" y="1613647"/>
            <a:chExt cx="9144000" cy="45291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57401"/>
            <a:ext cx="3931920" cy="398032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4880" y="2057401"/>
            <a:ext cx="3931920" cy="398032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16"/>
          <p:cNvGrpSpPr/>
          <p:nvPr/>
        </p:nvGrpSpPr>
        <p:grpSpPr>
          <a:xfrm>
            <a:off x="0" y="1584169"/>
            <a:ext cx="9144000" cy="45291"/>
            <a:chOff x="0" y="1613647"/>
            <a:chExt cx="9144000" cy="45291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1584169"/>
            <a:ext cx="9144000" cy="45291"/>
            <a:chOff x="0" y="1613647"/>
            <a:chExt cx="9144000" cy="45291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34670"/>
            <a:ext cx="3931920" cy="744071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514600"/>
            <a:ext cx="3931920" cy="352312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734670"/>
            <a:ext cx="3931920" cy="744071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514600"/>
            <a:ext cx="3931920" cy="352312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6"/>
          <p:cNvGrpSpPr/>
          <p:nvPr/>
        </p:nvGrpSpPr>
        <p:grpSpPr>
          <a:xfrm>
            <a:off x="0" y="1584169"/>
            <a:ext cx="9144000" cy="45291"/>
            <a:chOff x="0" y="1613647"/>
            <a:chExt cx="9144000" cy="45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1657350"/>
              <a:ext cx="9144000" cy="1588"/>
            </a:xfrm>
            <a:prstGeom prst="line">
              <a:avLst/>
            </a:prstGeom>
            <a:ln w="889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1613647"/>
              <a:ext cx="9144000" cy="15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658906"/>
            <a:ext cx="3602039" cy="1162050"/>
          </a:xfrm>
        </p:spPr>
        <p:txBody>
          <a:bodyPr anchor="b">
            <a:normAutofit/>
          </a:bodyPr>
          <a:lstStyle>
            <a:lvl1pPr algn="ctr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3388" y="273051"/>
            <a:ext cx="4206240" cy="57785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1905001"/>
            <a:ext cx="3602039" cy="3733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7401"/>
            <a:ext cx="8229600" cy="396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7112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67200" y="6356350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5AEC4-77F9-F44E-AF10-D517C4B655C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8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"/>
        <a:defRPr sz="24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ct val="20000"/>
        </a:spcBef>
        <a:buClr>
          <a:schemeClr val="accent2"/>
        </a:buClr>
        <a:buSzPct val="90000"/>
        <a:buFont typeface="Wingdings" pitchFamily="2" charset="2"/>
        <a:buChar char=""/>
        <a:defRPr sz="22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"/>
        <a:defRPr sz="20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ct val="20000"/>
        </a:spcBef>
        <a:buClr>
          <a:schemeClr val="accent2"/>
        </a:buClr>
        <a:buSzPct val="90000"/>
        <a:buFont typeface="Wingdings" pitchFamily="2" charset="2"/>
        <a:buChar char=""/>
        <a:defRPr sz="18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"/>
        <a:defRPr sz="1800" b="1" kern="1200">
          <a:solidFill>
            <a:schemeClr val="tx1"/>
          </a:solidFill>
          <a:effectLst>
            <a:outerShdw blurRad="50800" dist="50800" dir="270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</a:t>
            </a:r>
            <a:r>
              <a:rPr lang="en-US" dirty="0" smtClean="0"/>
              <a:t>SSL/TLS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8249" r="-182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83260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Or, with </a:t>
            </a:r>
            <a:r>
              <a:rPr lang="en-US" dirty="0" err="1" smtClean="0"/>
              <a:t>Diffie</a:t>
            </a:r>
            <a:r>
              <a:rPr lang="en-US" dirty="0" smtClean="0"/>
              <a:t>-Hellman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57400"/>
            <a:ext cx="3931920" cy="4323927"/>
          </a:xfrm>
        </p:spPr>
        <p:txBody>
          <a:bodyPr/>
          <a:lstStyle/>
          <a:p>
            <a:r>
              <a:rPr lang="en-US" dirty="0" smtClean="0"/>
              <a:t>Server instead generates a random a, and sends </a:t>
            </a:r>
            <a:r>
              <a:rPr lang="en-US" dirty="0" err="1" smtClean="0"/>
              <a:t>g</a:t>
            </a:r>
            <a:r>
              <a:rPr lang="en-US" baseline="30000" dirty="0" err="1" smtClean="0"/>
              <a:t>a</a:t>
            </a:r>
            <a:r>
              <a:rPr lang="en-US" dirty="0" smtClean="0"/>
              <a:t> mod p</a:t>
            </a:r>
          </a:p>
          <a:p>
            <a:pPr lvl="1"/>
            <a:r>
              <a:rPr lang="en-US" dirty="0" smtClean="0"/>
              <a:t>Signed with server’s public key</a:t>
            </a:r>
          </a:p>
          <a:p>
            <a:r>
              <a:rPr lang="en-US" dirty="0" smtClean="0"/>
              <a:t>Client verifies and then generates b and sense the value </a:t>
            </a:r>
            <a:r>
              <a:rPr lang="en-US" dirty="0" err="1" smtClean="0"/>
              <a:t>g</a:t>
            </a:r>
            <a:r>
              <a:rPr lang="en-US" baseline="30000" dirty="0" err="1" smtClean="0"/>
              <a:t>b</a:t>
            </a:r>
            <a:r>
              <a:rPr lang="en-US" dirty="0" smtClean="0"/>
              <a:t> mod b over</a:t>
            </a:r>
          </a:p>
          <a:p>
            <a:r>
              <a:rPr lang="en-US" dirty="0" smtClean="0"/>
              <a:t>Both sides can then compute PS = g</a:t>
            </a:r>
            <a:r>
              <a:rPr lang="en-US" baseline="30000" dirty="0" smtClean="0"/>
              <a:t>ab</a:t>
            </a:r>
            <a:r>
              <a:rPr lang="en-US" dirty="0" smtClean="0"/>
              <a:t> mod p</a:t>
            </a:r>
          </a:p>
          <a:p>
            <a:r>
              <a:rPr lang="en-US" dirty="0" smtClean="0"/>
              <a:t>Communication is then the same – from PS, R</a:t>
            </a:r>
            <a:r>
              <a:rPr lang="en-US" baseline="-25000" dirty="0" smtClean="0"/>
              <a:t>B</a:t>
            </a:r>
            <a:r>
              <a:rPr lang="en-US" dirty="0" smtClean="0"/>
              <a:t>, and R</a:t>
            </a:r>
            <a:r>
              <a:rPr lang="en-US" baseline="-25000" dirty="0" smtClean="0"/>
              <a:t>S</a:t>
            </a:r>
            <a:r>
              <a:rPr lang="en-US" dirty="0" smtClean="0"/>
              <a:t>, both sides get cipher keys and integrity keys.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-9226" r="-9226"/>
          <a:stretch>
            <a:fillRect/>
          </a:stretch>
        </p:blipFill>
        <p:spPr>
          <a:xfrm>
            <a:off x="4754880" y="1772816"/>
            <a:ext cx="4281616" cy="4896543"/>
          </a:xfrm>
        </p:spPr>
      </p:pic>
    </p:spTree>
    <p:extLst>
      <p:ext uri="{BB962C8B-B14F-4D97-AF65-F5344CB8AC3E}">
        <p14:creationId xmlns:p14="http://schemas.microsoft.com/office/powerpoint/2010/main" val="1996106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wait…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896543"/>
          </a:xfrm>
        </p:spPr>
        <p:txBody>
          <a:bodyPr/>
          <a:lstStyle/>
          <a:p>
            <a:r>
              <a:rPr lang="en-US" dirty="0" smtClean="0"/>
              <a:t>I glossed over that bit about validating a certificate!</a:t>
            </a:r>
          </a:p>
          <a:p>
            <a:r>
              <a:rPr lang="en-US" dirty="0" smtClean="0"/>
              <a:t>A certificate is a signed statement about someone else’s public key. </a:t>
            </a:r>
          </a:p>
          <a:p>
            <a:pPr lvl="1"/>
            <a:r>
              <a:rPr lang="en-US" dirty="0" smtClean="0"/>
              <a:t>Note: Doesn’t say anything about who gave you that public key!  It just states that a given public key belongs to “Bob”, and verifies this with a digital signature made from a different key/pair – say from “Alice”</a:t>
            </a:r>
          </a:p>
          <a:p>
            <a:r>
              <a:rPr lang="en-US" dirty="0" smtClean="0"/>
              <a:t> Bob can then prove who he is when you send him something, since the only way to read it is to BE him</a:t>
            </a:r>
          </a:p>
          <a:p>
            <a:r>
              <a:rPr lang="en-US" dirty="0" smtClean="0"/>
              <a:t>However, you have to trust Alice!  She is basically testifying that this is Bob’s key.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868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server’s certificate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968551"/>
          </a:xfrm>
        </p:spPr>
        <p:txBody>
          <a:bodyPr/>
          <a:lstStyle/>
          <a:p>
            <a:r>
              <a:rPr lang="en-US" dirty="0" smtClean="0"/>
              <a:t>Inside the certificate is:</a:t>
            </a:r>
          </a:p>
          <a:p>
            <a:pPr lvl="1"/>
            <a:r>
              <a:rPr lang="en-US" dirty="0" smtClean="0"/>
              <a:t>Domain name associated with certificate (such as </a:t>
            </a:r>
            <a:r>
              <a:rPr lang="en-US" dirty="0" err="1" smtClean="0"/>
              <a:t>amazon.com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The public key (e.g. 2048 bits for RSA)</a:t>
            </a:r>
          </a:p>
          <a:p>
            <a:pPr lvl="1"/>
            <a:r>
              <a:rPr lang="en-US" dirty="0" smtClean="0"/>
              <a:t>A bunch of other info</a:t>
            </a:r>
          </a:p>
          <a:p>
            <a:pPr lvl="2"/>
            <a:r>
              <a:rPr lang="en-US" dirty="0" smtClean="0"/>
              <a:t>Physical address</a:t>
            </a:r>
          </a:p>
          <a:p>
            <a:pPr lvl="2"/>
            <a:r>
              <a:rPr lang="en-US" dirty="0" smtClean="0"/>
              <a:t>Type of certificate, etc.</a:t>
            </a:r>
          </a:p>
          <a:p>
            <a:pPr lvl="1"/>
            <a:r>
              <a:rPr lang="en-US" dirty="0" smtClean="0"/>
              <a:t>Name of certificate’s issuer (often </a:t>
            </a:r>
            <a:r>
              <a:rPr lang="en-US" dirty="0" err="1" smtClean="0"/>
              <a:t>Verisign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Optional URL to revocation center for checking if a certificate has been revoked</a:t>
            </a:r>
          </a:p>
          <a:p>
            <a:pPr lvl="1"/>
            <a:r>
              <a:rPr lang="en-US" dirty="0" smtClean="0"/>
              <a:t>A public key signature of a hash (SHA-1) of all this, made using the issuer’s private key (we’ll call this 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152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validate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89654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client </a:t>
            </a:r>
            <a:r>
              <a:rPr lang="en-US" dirty="0"/>
              <a:t>c</a:t>
            </a:r>
            <a:r>
              <a:rPr lang="en-US" dirty="0" smtClean="0"/>
              <a:t>ompares domain name in certificate with URL</a:t>
            </a:r>
          </a:p>
          <a:p>
            <a:r>
              <a:rPr lang="en-US" dirty="0" smtClean="0"/>
              <a:t>Client accesses a separate certificate belonging to the issuer</a:t>
            </a:r>
          </a:p>
          <a:p>
            <a:pPr lvl="1"/>
            <a:r>
              <a:rPr lang="en-US" dirty="0" smtClean="0"/>
              <a:t>These are hardwired into client, so are trusted.  </a:t>
            </a:r>
          </a:p>
          <a:p>
            <a:r>
              <a:rPr lang="en-US" dirty="0" smtClean="0"/>
              <a:t>The client applies the issuer’s public key to verify S and get hash of what issuer signed.  </a:t>
            </a:r>
          </a:p>
          <a:p>
            <a:r>
              <a:rPr lang="en-US" dirty="0" smtClean="0"/>
              <a:t>Then compare with its own SHA-1 hash of Amazon’s certificate.</a:t>
            </a:r>
          </a:p>
          <a:p>
            <a:r>
              <a:rPr lang="en-US" dirty="0" smtClean="0"/>
              <a:t>Assume the hashes match, now have high confidence we are talking to valid server</a:t>
            </a:r>
          </a:p>
          <a:p>
            <a:pPr lvl="1"/>
            <a:r>
              <a:rPr lang="en-US" dirty="0" smtClean="0"/>
              <a:t>Assuming that the issuer can be trusted!</a:t>
            </a:r>
          </a:p>
        </p:txBody>
      </p:sp>
    </p:spTree>
    <p:extLst>
      <p:ext uri="{BB962C8B-B14F-4D97-AF65-F5344CB8AC3E}">
        <p14:creationId xmlns:p14="http://schemas.microsoft.com/office/powerpoint/2010/main" val="1967180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we catch?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16832"/>
            <a:ext cx="8229600" cy="46085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If attacker captures our traffic (maybe using </a:t>
            </a:r>
            <a:r>
              <a:rPr lang="en-US" dirty="0" err="1" smtClean="0"/>
              <a:t>wifi</a:t>
            </a:r>
            <a:r>
              <a:rPr lang="en-US" dirty="0" smtClean="0"/>
              <a:t> sniffer and breaking our inadequate WEP security protocol)</a:t>
            </a:r>
          </a:p>
          <a:p>
            <a:pPr lvl="1"/>
            <a:r>
              <a:rPr lang="en-US" dirty="0" smtClean="0"/>
              <a:t>No problem: communication is encrypted by us.</a:t>
            </a:r>
          </a:p>
          <a:p>
            <a:r>
              <a:rPr lang="en-US" dirty="0" smtClean="0"/>
              <a:t>What about DNS cache poisoning?</a:t>
            </a:r>
          </a:p>
          <a:p>
            <a:pPr lvl="1"/>
            <a:r>
              <a:rPr lang="en-US" dirty="0" smtClean="0"/>
              <a:t>No problem: client goes to wrong server, but is able to detect the impersonation.</a:t>
            </a:r>
          </a:p>
          <a:p>
            <a:r>
              <a:rPr lang="en-US" dirty="0" smtClean="0"/>
              <a:t>What if the attacker hijacks connection and injects new traffic (MITM style)?</a:t>
            </a:r>
          </a:p>
          <a:p>
            <a:pPr lvl="1"/>
            <a:r>
              <a:rPr lang="en-US" dirty="0" smtClean="0"/>
              <a:t>No problem: they can’t read our traffic, so can’t really inject!  Can’t even do a replay.</a:t>
            </a:r>
          </a:p>
          <a:p>
            <a:r>
              <a:rPr lang="en-US" dirty="0" smtClean="0"/>
              <a:t>And so on – this blocks most common attacks.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512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But what if can’t get a certificate?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4435" r="-14435"/>
          <a:stretch>
            <a:fillRect/>
          </a:stretch>
        </p:blipFill>
        <p:spPr>
          <a:xfrm>
            <a:off x="457200" y="1772816"/>
            <a:ext cx="8229600" cy="4824535"/>
          </a:xfrm>
        </p:spPr>
      </p:pic>
    </p:spTree>
    <p:extLst>
      <p:ext uri="{BB962C8B-B14F-4D97-AF65-F5344CB8AC3E}">
        <p14:creationId xmlns:p14="http://schemas.microsoft.com/office/powerpoint/2010/main" val="2656133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certificate found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Well, if one is not found, most browsers will warn the user that the connection is unverified.  </a:t>
            </a:r>
          </a:p>
          <a:p>
            <a:pPr lvl="1"/>
            <a:r>
              <a:rPr lang="en-US" dirty="0" smtClean="0"/>
              <a:t>You can still proceed – but authentication is missing from the protocol now!</a:t>
            </a:r>
          </a:p>
          <a:p>
            <a:r>
              <a:rPr lang="en-US" dirty="0" smtClean="0"/>
              <a:t>What security do we still have here?</a:t>
            </a:r>
          </a:p>
          <a:p>
            <a:pPr lvl="1"/>
            <a:r>
              <a:rPr lang="en-US" dirty="0" smtClean="0"/>
              <a:t>We lose everything!  The attacker who hijacked can read, modify, and impersonate.</a:t>
            </a:r>
          </a:p>
          <a:p>
            <a:pPr lvl="1"/>
            <a:r>
              <a:rPr lang="en-US" dirty="0" smtClean="0"/>
              <a:t>Note that OTHER attackers are still blocked, but the other end is not verified 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267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824535"/>
          </a:xfrm>
        </p:spPr>
        <p:txBody>
          <a:bodyPr/>
          <a:lstStyle/>
          <a:p>
            <a:r>
              <a:rPr lang="en-US" dirty="0" smtClean="0"/>
              <a:t>Cost of public-key cryptography: Takes non-trivial CPU processing (fairly minor)</a:t>
            </a:r>
          </a:p>
          <a:p>
            <a:r>
              <a:rPr lang="en-US" dirty="0" smtClean="0"/>
              <a:t>Hassel of buying and maintaining certificates (again fairly minor these days)</a:t>
            </a:r>
          </a:p>
          <a:p>
            <a:r>
              <a:rPr lang="en-US" dirty="0" err="1" smtClean="0"/>
              <a:t>DoS</a:t>
            </a:r>
            <a:r>
              <a:rPr lang="en-US" dirty="0" smtClean="0"/>
              <a:t> </a:t>
            </a:r>
            <a:r>
              <a:rPr lang="en-US" dirty="0" err="1" smtClean="0"/>
              <a:t>amplificaiton</a:t>
            </a:r>
            <a:r>
              <a:rPr lang="en-US" dirty="0" smtClean="0"/>
              <a:t>: The client can effectively force the server to do public key operations.  </a:t>
            </a:r>
          </a:p>
          <a:p>
            <a:r>
              <a:rPr lang="en-US" dirty="0" smtClean="0"/>
              <a:t>Need to integrate with other sites not using HTTPS.</a:t>
            </a:r>
          </a:p>
          <a:p>
            <a:r>
              <a:rPr lang="en-US" dirty="0" smtClean="0"/>
              <a:t>Latency (the real issue):</a:t>
            </a:r>
          </a:p>
          <a:p>
            <a:pPr lvl="1"/>
            <a:r>
              <a:rPr lang="en-US" dirty="0" smtClean="0"/>
              <a:t>Extra round trips mean pages take longer to load.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018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824536"/>
          </a:xfrm>
        </p:spPr>
        <p:txBody>
          <a:bodyPr>
            <a:normAutofit/>
          </a:bodyPr>
          <a:lstStyle/>
          <a:p>
            <a:r>
              <a:rPr lang="en-US" dirty="0" smtClean="0"/>
              <a:t>TCP level denial of service can still be an issue</a:t>
            </a:r>
          </a:p>
          <a:p>
            <a:pPr lvl="1"/>
            <a:r>
              <a:rPr lang="en-US" dirty="0" smtClean="0"/>
              <a:t>SYN flooding</a:t>
            </a:r>
          </a:p>
          <a:p>
            <a:pPr lvl="1"/>
            <a:r>
              <a:rPr lang="en-US" dirty="0" smtClean="0"/>
              <a:t>RST injection</a:t>
            </a:r>
          </a:p>
          <a:p>
            <a:pPr lvl="1"/>
            <a:r>
              <a:rPr lang="en-US" dirty="0" smtClean="0"/>
              <a:t>Etc.</a:t>
            </a:r>
          </a:p>
          <a:p>
            <a:r>
              <a:rPr lang="en-US" dirty="0" smtClean="0"/>
              <a:t>SQL injection or XSS or server side code issues are still a potential problem.</a:t>
            </a:r>
          </a:p>
          <a:p>
            <a:r>
              <a:rPr lang="en-US" dirty="0" smtClean="0"/>
              <a:t>Other vulnerabilities in the browser code.</a:t>
            </a:r>
          </a:p>
          <a:p>
            <a:r>
              <a:rPr lang="en-US" dirty="0" smtClean="0"/>
              <a:t>Any flaws in crypto protocols.</a:t>
            </a:r>
          </a:p>
          <a:p>
            <a:r>
              <a:rPr lang="en-US" dirty="0" smtClean="0"/>
              <a:t>User flaws (the big one): weak passwords, phishing,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43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0216" r="-10216"/>
          <a:stretch>
            <a:fillRect/>
          </a:stretch>
        </p:blipFill>
        <p:spPr>
          <a:xfrm>
            <a:off x="457200" y="1772816"/>
            <a:ext cx="8229600" cy="4896543"/>
          </a:xfrm>
        </p:spPr>
      </p:pic>
    </p:spTree>
    <p:extLst>
      <p:ext uri="{BB962C8B-B14F-4D97-AF65-F5344CB8AC3E}">
        <p14:creationId xmlns:p14="http://schemas.microsoft.com/office/powerpoint/2010/main" val="2415347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Internet security: TLS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4752527"/>
          </a:xfrm>
        </p:spPr>
        <p:txBody>
          <a:bodyPr/>
          <a:lstStyle/>
          <a:p>
            <a:r>
              <a:rPr lang="en-US" dirty="0" smtClean="0"/>
              <a:t>TLS is one of the more prominent internet security protocols.</a:t>
            </a:r>
          </a:p>
          <a:p>
            <a:pPr lvl="1"/>
            <a:r>
              <a:rPr lang="en-US" dirty="0" smtClean="0"/>
              <a:t>Transport-level on top of TCP</a:t>
            </a:r>
          </a:p>
          <a:p>
            <a:r>
              <a:rPr lang="en-US" dirty="0" smtClean="0"/>
              <a:t>Good example of practical application of cryptography</a:t>
            </a:r>
          </a:p>
          <a:p>
            <a:r>
              <a:rPr lang="en-US" dirty="0" smtClean="0"/>
              <a:t>End-to-end protocol: it secures communication from originating client to intended server destination</a:t>
            </a:r>
          </a:p>
          <a:p>
            <a:pPr lvl="1"/>
            <a:r>
              <a:rPr lang="en-US" dirty="0" smtClean="0"/>
              <a:t>No need to trust intermediaries </a:t>
            </a:r>
          </a:p>
          <a:p>
            <a:r>
              <a:rPr lang="en-US" dirty="0" smtClean="0"/>
              <a:t>Has API which is similar to “socket” interface used for normal network programming. </a:t>
            </a:r>
          </a:p>
          <a:p>
            <a:pPr lvl="1"/>
            <a:r>
              <a:rPr lang="en-US" dirty="0" smtClean="0"/>
              <a:t>So fairly easy to use.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801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5356" r="-15356"/>
          <a:stretch>
            <a:fillRect/>
          </a:stretch>
        </p:blipFill>
        <p:spPr>
          <a:xfrm>
            <a:off x="395288" y="1773238"/>
            <a:ext cx="8229600" cy="4895850"/>
          </a:xfrm>
        </p:spPr>
      </p:pic>
    </p:spTree>
    <p:extLst>
      <p:ext uri="{BB962C8B-B14F-4D97-AF65-F5344CB8AC3E}">
        <p14:creationId xmlns:p14="http://schemas.microsoft.com/office/powerpoint/2010/main" val="7974703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Another: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16363" r="-16363"/>
          <a:stretch>
            <a:fillRect/>
          </a:stretch>
        </p:blipFill>
        <p:spPr>
          <a:xfrm>
            <a:off x="395536" y="1844824"/>
            <a:ext cx="8229600" cy="4824536"/>
          </a:xfrm>
        </p:spPr>
      </p:pic>
    </p:spTree>
    <p:extLst>
      <p:ext uri="{BB962C8B-B14F-4D97-AF65-F5344CB8AC3E}">
        <p14:creationId xmlns:p14="http://schemas.microsoft.com/office/powerpoint/2010/main" val="18327169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6038" r="-16038"/>
          <a:stretch>
            <a:fillRect/>
          </a:stretch>
        </p:blipFill>
        <p:spPr>
          <a:xfrm>
            <a:off x="457200" y="1844824"/>
            <a:ext cx="8229600" cy="4824535"/>
          </a:xfrm>
        </p:spPr>
      </p:pic>
    </p:spTree>
    <p:extLst>
      <p:ext uri="{BB962C8B-B14F-4D97-AF65-F5344CB8AC3E}">
        <p14:creationId xmlns:p14="http://schemas.microsoft.com/office/powerpoint/2010/main" val="18141078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5607" r="-15607"/>
          <a:stretch>
            <a:fillRect/>
          </a:stretch>
        </p:blipFill>
        <p:spPr>
          <a:xfrm>
            <a:off x="457200" y="1772816"/>
            <a:ext cx="8229600" cy="4824535"/>
          </a:xfrm>
        </p:spPr>
      </p:pic>
    </p:spTree>
    <p:extLst>
      <p:ext uri="{BB962C8B-B14F-4D97-AF65-F5344CB8AC3E}">
        <p14:creationId xmlns:p14="http://schemas.microsoft.com/office/powerpoint/2010/main" val="3151997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5850" r="-15850"/>
          <a:stretch>
            <a:fillRect/>
          </a:stretch>
        </p:blipFill>
        <p:spPr>
          <a:xfrm>
            <a:off x="457200" y="1772816"/>
            <a:ext cx="8229600" cy="4824535"/>
          </a:xfrm>
        </p:spPr>
      </p:pic>
    </p:spTree>
    <p:extLst>
      <p:ext uri="{BB962C8B-B14F-4D97-AF65-F5344CB8AC3E}">
        <p14:creationId xmlns:p14="http://schemas.microsoft.com/office/powerpoint/2010/main" val="37147187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finally, OK: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5094" r="-15094"/>
          <a:stretch>
            <a:fillRect/>
          </a:stretch>
        </p:blipFill>
        <p:spPr>
          <a:xfrm>
            <a:off x="457200" y="1772816"/>
            <a:ext cx="8229600" cy="4896543"/>
          </a:xfrm>
        </p:spPr>
      </p:pic>
    </p:spTree>
    <p:extLst>
      <p:ext uri="{BB962C8B-B14F-4D97-AF65-F5344CB8AC3E}">
        <p14:creationId xmlns:p14="http://schemas.microsoft.com/office/powerpoint/2010/main" val="40975818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most users see?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467943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Note: This is a real windows message!</a:t>
            </a:r>
          </a:p>
          <a:p>
            <a:r>
              <a:rPr lang="en-US" dirty="0" smtClean="0"/>
              <a:t>Far too many just click “yes”.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204864"/>
            <a:ext cx="66802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623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395935"/>
          </a:xfrm>
        </p:spPr>
        <p:txBody>
          <a:bodyPr/>
          <a:lstStyle/>
          <a:p>
            <a:r>
              <a:rPr lang="en-US" dirty="0" smtClean="0"/>
              <a:t>Eavesdropping?</a:t>
            </a:r>
          </a:p>
          <a:p>
            <a:pPr lvl="1"/>
            <a:r>
              <a:rPr lang="en-US" dirty="0" smtClean="0"/>
              <a:t>Encrypts communication</a:t>
            </a:r>
          </a:p>
          <a:p>
            <a:r>
              <a:rPr lang="en-US" dirty="0" smtClean="0"/>
              <a:t>Manipulation (such as injection or MITM attacks)?</a:t>
            </a:r>
          </a:p>
          <a:p>
            <a:pPr lvl="1"/>
            <a:r>
              <a:rPr lang="en-US" dirty="0" smtClean="0"/>
              <a:t>Guarantees integrity through use of a MAC</a:t>
            </a:r>
          </a:p>
          <a:p>
            <a:pPr lvl="1"/>
            <a:r>
              <a:rPr lang="en-US" dirty="0" smtClean="0"/>
              <a:t>(Also avoids replay attacks this way)</a:t>
            </a:r>
          </a:p>
          <a:p>
            <a:r>
              <a:rPr lang="en-US" dirty="0" smtClean="0"/>
              <a:t>Impersonation?</a:t>
            </a:r>
          </a:p>
          <a:p>
            <a:pPr lvl="1"/>
            <a:r>
              <a:rPr lang="en-US" dirty="0" smtClean="0"/>
              <a:t>Uses signatures</a:t>
            </a:r>
          </a:p>
          <a:p>
            <a:r>
              <a:rPr lang="en-US" dirty="0" smtClean="0"/>
              <a:t>Availability?</a:t>
            </a:r>
          </a:p>
          <a:p>
            <a:pPr lvl="1"/>
            <a:r>
              <a:rPr lang="en-US" dirty="0" smtClean="0"/>
              <a:t>Well, no.  (This is the internet.)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31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SSL/TSL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4174977"/>
          </a:xfrm>
        </p:spPr>
        <p:txBody>
          <a:bodyPr/>
          <a:lstStyle/>
          <a:p>
            <a:r>
              <a:rPr lang="en-US" dirty="0" smtClean="0"/>
              <a:t>SSL = Secure Sockets Layer (the old version)</a:t>
            </a:r>
          </a:p>
          <a:p>
            <a:r>
              <a:rPr lang="en-US" dirty="0" smtClean="0"/>
              <a:t>TLS = Transport Layer Security (current standard)</a:t>
            </a:r>
          </a:p>
          <a:p>
            <a:pPr lvl="1"/>
            <a:r>
              <a:rPr lang="en-US" dirty="0" smtClean="0"/>
              <a:t>Terms are often used interchangeably at this point</a:t>
            </a:r>
          </a:p>
          <a:p>
            <a:r>
              <a:rPr lang="en-US" dirty="0" smtClean="0"/>
              <a:t>Big picture: Add security to ANY application that uses TCP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4101662"/>
            <a:ext cx="4824536" cy="252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523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</a:t>
            </a:r>
            <a:r>
              <a:rPr lang="en-US" dirty="0" err="1" smtClean="0"/>
              <a:t>webbrowsing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17591" r="-175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40449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TLS adds the “s” to https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6939" r="-169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53341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connection starts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44824"/>
            <a:ext cx="3931920" cy="4896543"/>
          </a:xfrm>
        </p:spPr>
        <p:txBody>
          <a:bodyPr>
            <a:normAutofit/>
          </a:bodyPr>
          <a:lstStyle/>
          <a:p>
            <a:r>
              <a:rPr lang="en-US" dirty="0" smtClean="0"/>
              <a:t>The client (browser) connects via TCP to https server</a:t>
            </a:r>
          </a:p>
          <a:p>
            <a:r>
              <a:rPr lang="en-US" dirty="0" smtClean="0"/>
              <a:t>Client picks 256-bit random number R</a:t>
            </a:r>
            <a:r>
              <a:rPr lang="en-US" baseline="-25000" dirty="0" smtClean="0"/>
              <a:t>B</a:t>
            </a:r>
            <a:r>
              <a:rPr lang="en-US" dirty="0" smtClean="0"/>
              <a:t> and sends along a list of supported crypto options it supports</a:t>
            </a:r>
          </a:p>
          <a:p>
            <a:r>
              <a:rPr lang="en-US" dirty="0" smtClean="0"/>
              <a:t>Server then picks 256-bit random number R</a:t>
            </a:r>
            <a:r>
              <a:rPr lang="en-US" baseline="-25000" dirty="0" smtClean="0"/>
              <a:t>S</a:t>
            </a:r>
            <a:r>
              <a:rPr lang="en-US" dirty="0" smtClean="0"/>
              <a:t> and picks the protocol</a:t>
            </a:r>
          </a:p>
          <a:p>
            <a:r>
              <a:rPr lang="en-US" dirty="0" smtClean="0"/>
              <a:t>Server sends certificate</a:t>
            </a:r>
          </a:p>
          <a:p>
            <a:r>
              <a:rPr lang="en-US" dirty="0" smtClean="0"/>
              <a:t>Client must then validate certificate</a:t>
            </a:r>
          </a:p>
          <a:p>
            <a:r>
              <a:rPr lang="en-US" dirty="0" smtClean="0"/>
              <a:t>Note: all of this is in </a:t>
            </a:r>
            <a:r>
              <a:rPr lang="en-US" dirty="0" err="1" smtClean="0"/>
              <a:t>cleartext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-5924" r="-5924"/>
          <a:stretch>
            <a:fillRect/>
          </a:stretch>
        </p:blipFill>
        <p:spPr>
          <a:xfrm>
            <a:off x="4754563" y="1773238"/>
            <a:ext cx="3932237" cy="4968875"/>
          </a:xfrm>
        </p:spPr>
      </p:pic>
    </p:spTree>
    <p:extLst>
      <p:ext uri="{BB962C8B-B14F-4D97-AF65-F5344CB8AC3E}">
        <p14:creationId xmlns:p14="http://schemas.microsoft.com/office/powerpoint/2010/main" val="3226411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57400"/>
            <a:ext cx="3931920" cy="4539951"/>
          </a:xfrm>
        </p:spPr>
        <p:txBody>
          <a:bodyPr>
            <a:normAutofit/>
          </a:bodyPr>
          <a:lstStyle/>
          <a:p>
            <a:r>
              <a:rPr lang="en-US" dirty="0" smtClean="0"/>
              <a:t>Assuming RSA is chosen, client next constructs a longer (368-bit) “premaster secret” PS</a:t>
            </a:r>
          </a:p>
          <a:p>
            <a:r>
              <a:rPr lang="en-US" dirty="0" smtClean="0"/>
              <a:t>The value PS is encrypted using the server’s public key</a:t>
            </a:r>
          </a:p>
          <a:p>
            <a:r>
              <a:rPr lang="en-US" dirty="0" smtClean="0"/>
              <a:t>Then using PS, R</a:t>
            </a:r>
            <a:r>
              <a:rPr lang="en-US" baseline="-25000" dirty="0" smtClean="0"/>
              <a:t>B</a:t>
            </a:r>
            <a:r>
              <a:rPr lang="en-US" dirty="0" smtClean="0"/>
              <a:t>, and R</a:t>
            </a:r>
            <a:r>
              <a:rPr lang="en-US" baseline="-25000" dirty="0" smtClean="0"/>
              <a:t>S</a:t>
            </a:r>
            <a:r>
              <a:rPr lang="en-US" dirty="0" smtClean="0"/>
              <a:t>, both sides can derive symmetric keys and MAC integrity keys (two pairs, one for each direction)</a:t>
            </a:r>
          </a:p>
          <a:p>
            <a:pPr lvl="1"/>
            <a:r>
              <a:rPr lang="en-US" dirty="0" smtClean="0"/>
              <a:t>Actually, these 3 values seed a pseudo-random number generator, which allows client and server to repeatedly query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6301" b="-6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34014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final bits…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The client and server exchange MACs computed over the dialog so far</a:t>
            </a:r>
          </a:p>
          <a:p>
            <a:r>
              <a:rPr lang="en-US" dirty="0" smtClean="0"/>
              <a:t>If it’s a good MAC, you see the little lock in your browser</a:t>
            </a:r>
          </a:p>
          <a:p>
            <a:r>
              <a:rPr lang="en-US" dirty="0" smtClean="0"/>
              <a:t>All traffic is now encrypted with symmetric protocol (generally AES)</a:t>
            </a:r>
          </a:p>
          <a:p>
            <a:pPr lvl="1"/>
            <a:r>
              <a:rPr lang="en-US" dirty="0" smtClean="0"/>
              <a:t>Messages are also numbered to stop replay attacks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-16975" r="-16975"/>
          <a:stretch>
            <a:fillRect/>
          </a:stretch>
        </p:blipFill>
        <p:spPr>
          <a:xfrm>
            <a:off x="4754880" y="2057400"/>
            <a:ext cx="4389120" cy="4611959"/>
          </a:xfrm>
        </p:spPr>
      </p:pic>
    </p:spTree>
    <p:extLst>
      <p:ext uri="{BB962C8B-B14F-4D97-AF65-F5344CB8AC3E}">
        <p14:creationId xmlns:p14="http://schemas.microsoft.com/office/powerpoint/2010/main" val="40984794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Focus">
  <a:themeElements>
    <a:clrScheme name="Custom 6">
      <a:dk1>
        <a:sysClr val="windowText" lastClr="000000"/>
      </a:dk1>
      <a:lt1>
        <a:sysClr val="window" lastClr="FFFFFF"/>
      </a:lt1>
      <a:dk2>
        <a:srgbClr val="0064E2"/>
      </a:dk2>
      <a:lt2>
        <a:srgbClr val="B5D2F5"/>
      </a:lt2>
      <a:accent1>
        <a:srgbClr val="FFB91D"/>
      </a:accent1>
      <a:accent2>
        <a:srgbClr val="F97817"/>
      </a:accent2>
      <a:accent3>
        <a:srgbClr val="6DE304"/>
      </a:accent3>
      <a:accent4>
        <a:srgbClr val="FF0000"/>
      </a:accent4>
      <a:accent5>
        <a:srgbClr val="732BEA"/>
      </a:accent5>
      <a:accent6>
        <a:srgbClr val="C913AD"/>
      </a:accent6>
      <a:hlink>
        <a:srgbClr val="FFE400"/>
      </a:hlink>
      <a:folHlink>
        <a:srgbClr val="A3EC62"/>
      </a:folHlink>
    </a:clrScheme>
    <a:fontScheme name="Focus">
      <a:majorFont>
        <a:latin typeface="Corbel"/>
        <a:ea typeface=""/>
        <a:cs typeface=""/>
        <a:font script="Jpan" typeface="ＭＳ ゴシック"/>
      </a:majorFont>
      <a:minorFont>
        <a:latin typeface="Corbel"/>
        <a:ea typeface=""/>
        <a:cs typeface=""/>
        <a:font script="Jpan" typeface="ＭＳ ゴシック"/>
      </a:minorFont>
    </a:fontScheme>
    <a:fmtScheme name="Focus">
      <a:fillStyleLst>
        <a:solidFill>
          <a:schemeClr val="phClr"/>
        </a:solidFill>
        <a:solidFill>
          <a:schemeClr val="phClr"/>
        </a:solidFill>
        <a:solidFill>
          <a:schemeClr val="phClr">
            <a:satMod val="150000"/>
          </a:schemeClr>
        </a:solidFill>
      </a:fillStyleLst>
      <a:lnStyleLst>
        <a:ln w="1905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101600" dist="63500" dir="42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glow rad="101600">
              <a:schemeClr val="lt1"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soft" dir="r">
              <a:rot lat="0" lon="0" rev="5400000"/>
            </a:lightRig>
          </a:scene3d>
          <a:sp3d prstMaterial="softmetal">
            <a:bevelT w="31750" h="63500"/>
          </a:sp3d>
        </a:effectStyle>
      </a:effectStyleLst>
      <a:bgFillStyleLst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10000"/>
                <a:satMod val="250000"/>
              </a:schemeClr>
              <a:schemeClr val="phClr">
                <a:tint val="70000"/>
                <a:alpha val="80000"/>
                <a:satMod val="25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80000"/>
                <a:shade val="10000"/>
                <a:satMod val="250000"/>
              </a:schemeClr>
              <a:schemeClr val="phClr">
                <a:tint val="70000"/>
                <a:alpha val="80000"/>
                <a:satMod val="25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tint val="80000"/>
                <a:shade val="10000"/>
                <a:satMod val="250000"/>
              </a:schemeClr>
              <a:schemeClr val="phClr">
                <a:tint val="70000"/>
                <a:alpha val="8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41224</TotalTime>
  <Words>1093</Words>
  <Application>Microsoft Macintosh PowerPoint</Application>
  <PresentationFormat>On-screen Show (4:3)</PresentationFormat>
  <Paragraphs>119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Focus</vt:lpstr>
      <vt:lpstr>More on SSL/TLS</vt:lpstr>
      <vt:lpstr>Internet security: TLS</vt:lpstr>
      <vt:lpstr>Threats</vt:lpstr>
      <vt:lpstr>SSL/TSL</vt:lpstr>
      <vt:lpstr>Normal webbrowsing</vt:lpstr>
      <vt:lpstr>TLS adds the “s” to https</vt:lpstr>
      <vt:lpstr>How connection starts</vt:lpstr>
      <vt:lpstr>Next:</vt:lpstr>
      <vt:lpstr>And final bits…</vt:lpstr>
      <vt:lpstr>Or, with Diffie-Hellman</vt:lpstr>
      <vt:lpstr>But wait…</vt:lpstr>
      <vt:lpstr>The server’s certificate</vt:lpstr>
      <vt:lpstr>How to validate</vt:lpstr>
      <vt:lpstr>What can we catch?</vt:lpstr>
      <vt:lpstr>But what if can’t get a certificate?</vt:lpstr>
      <vt:lpstr>No certificate found</vt:lpstr>
      <vt:lpstr>Some limitations</vt:lpstr>
      <vt:lpstr>Additional limitations</vt:lpstr>
      <vt:lpstr>Example:</vt:lpstr>
      <vt:lpstr>Another:</vt:lpstr>
      <vt:lpstr>Another:</vt:lpstr>
      <vt:lpstr>Cont:</vt:lpstr>
      <vt:lpstr>Next:</vt:lpstr>
      <vt:lpstr>And:</vt:lpstr>
      <vt:lpstr>And finally, OK:</vt:lpstr>
      <vt:lpstr>What do most users see?</vt:lpstr>
    </vt:vector>
  </TitlesOfParts>
  <Manager/>
  <Company>Computer Science, UNSW@ADFA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1 Lecture Overheads</dc:subject>
  <dc:creator>Dr Lawrie Brown</dc:creator>
  <cp:keywords/>
  <dc:description/>
  <cp:lastModifiedBy>Default User</cp:lastModifiedBy>
  <cp:revision>221</cp:revision>
  <dcterms:created xsi:type="dcterms:W3CDTF">2012-04-26T02:11:47Z</dcterms:created>
  <dcterms:modified xsi:type="dcterms:W3CDTF">2013-04-25T13:45:03Z</dcterms:modified>
  <cp:category/>
</cp:coreProperties>
</file>